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728DE4-9159-9526-FF29-85CD3FB44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210562D-2DEB-D2A8-A1E1-A934895D0E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FB5B84C-4C9C-4B11-C1F2-146B04467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DAD5E5D-D056-5B59-867C-75C6F7D52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7D05D7A-9C13-5CFB-871B-0D1BE55F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0946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F59263-9A43-1C20-A894-7C175F998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EA03E1B-46BF-FF7D-D0FA-CD80EFE7C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11F8AE1-CC5A-E09C-2555-B467C272F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555CB34-8B68-3014-D180-4211C2684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E2186A-CD25-8F97-B29B-90CDD522A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8649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C8C5119-C27C-4BCC-0024-5E65A96AA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1F1DE9E-12B7-B85B-ACFF-5F0ACF0D8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F11B6D2-CF4B-F692-4CD9-163166B7F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C75B2D-034E-F7E0-5F2B-7B6723C6F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A888ED9-450F-2796-7795-77E79160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87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59DAA-1BA4-681A-1CE7-329532796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2E23B9-F084-5867-AAB9-398A2C129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C240108-A0E5-D667-78B8-4986707C7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CB82CDF-AEE8-5630-1014-40128EF5F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A6DA0F3-5DEC-12A8-0A9A-B71645138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5712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6F74F2-6F66-9113-06B1-60173F58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0FA9068-651B-F75D-899C-CC912183C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C8763CA-CC18-8287-986A-11AA5DB9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16124F2-4EFE-F1AD-AB0E-71D03EBB9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676B3C2-6103-2E58-0ED7-4FEB771A4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1165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DE9D9-2297-8E54-E940-F4BA09CD0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744ED8-BC6B-E7D7-1ECD-48BE80156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E901092-6E98-DAD8-5491-EFE843E61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ACEFCF2-2C4F-FD9F-9618-2BA12B63D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4AB7C80-9FA8-41BC-B1A9-FA610EBB1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FEAB153-CE51-DE5D-8F45-B029F2FA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1301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C02F5-9581-B7C6-F0EB-1A8A217F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DCFD3FD-6C09-077A-0CDB-7D7CE058D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4B0CDAD-5874-5283-D89A-7BC774DA9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DAC6850A-271F-BC42-8D5D-35E5F62E2E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9633E5F-DD28-51E9-1105-C8F0E40668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49C2856-55B7-57A8-E969-89A4E745B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6B7BD26-9C18-BA01-0C43-442DD78A6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68A3C08F-CEDB-A1D5-2F22-CB28DCC6D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6807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ACB95-0A77-8A1E-FE8C-1F85A321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0021FC6-5BC8-7A57-09B0-D0D116CC6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D854C1E-D278-8674-E5A1-CF6117F74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9DF91D-4692-6F25-8769-0518F24FA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493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43B4D5D2-936B-CC65-3026-412F617F0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8CFFD38F-AF15-DCFD-4F8D-8B6E361B9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B041676-20DB-6D80-3A62-3CDDFC14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821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05120-0116-09E7-8740-407419F72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1FFC59-D91A-CA9E-858E-BB0A9F7D5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9B8F984-FFB6-7ED3-2490-B9789101F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CE45489-0370-3AC0-7302-464C599D1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43FD6BF-1237-805B-C40E-548F52059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E276BD9-E574-6895-D52F-8FA4529FB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0939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C5CEFB-2583-B6D1-4311-7BD705901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7ABAFCDF-86BC-5695-8098-25BDF03A7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38983F-833B-D561-181B-EAEF8692C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F8ED25A-7C6B-F03F-843C-AD373D4CE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9354641-AE45-7556-C118-914FC01D7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C7B2E34-2AD0-6E85-BFC7-5D35D323B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666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1AED9EF-28FE-EC24-25DF-98E5562A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3E7E7A3-3A78-3784-E412-47093554F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959497F-608F-8FD2-EA0C-E4025BD52E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5DE0F-5B48-4D38-9EA7-2569486CFDD4}" type="datetimeFigureOut">
              <a:rPr lang="nl-NL" smtClean="0"/>
              <a:t>21-6-2022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4F7DB2-8295-3B5F-4A0E-DA6C4144E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5AB11E3-40DC-F793-818C-45AAE52833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3C49-17CE-4F2B-B83E-6937725795B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8188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ush Hour - Programmeertheorie">
            <a:extLst>
              <a:ext uri="{FF2B5EF4-FFF2-40B4-BE49-F238E27FC236}">
                <a16:creationId xmlns:a16="http://schemas.microsoft.com/office/drawing/2014/main" id="{759B09D0-A16A-92EE-6988-2FD3715A4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66792" cy="6866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B5C2159-4941-6563-4BFA-8821CDD71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6792" y="0"/>
            <a:ext cx="5149362" cy="2387600"/>
          </a:xfrm>
        </p:spPr>
        <p:txBody>
          <a:bodyPr/>
          <a:lstStyle/>
          <a:p>
            <a:r>
              <a:rPr lang="en-GB" dirty="0" err="1"/>
              <a:t>VroemVroem</a:t>
            </a:r>
            <a:endParaRPr lang="nl-NL" dirty="0"/>
          </a:p>
        </p:txBody>
      </p:sp>
      <p:sp>
        <p:nvSpPr>
          <p:cNvPr id="5" name="Ondertitel 2">
            <a:extLst>
              <a:ext uri="{FF2B5EF4-FFF2-40B4-BE49-F238E27FC236}">
                <a16:creationId xmlns:a16="http://schemas.microsoft.com/office/drawing/2014/main" id="{4C057A71-1420-1C3D-ACBB-70A54A4DB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6792" y="2387600"/>
            <a:ext cx="5325208" cy="1655762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20091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5936146E-41BF-4EC2-D483-627F837C2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254" y="254397"/>
            <a:ext cx="5663492" cy="634920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Algortimen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07FD4C6-3455-A8AE-758F-82E6C94F2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65" y="2654321"/>
            <a:ext cx="3678203" cy="2758653"/>
          </a:xfrm>
          <a:prstGeom prst="rect">
            <a:avLst/>
          </a:prstGeom>
        </p:spPr>
      </p:pic>
      <p:pic>
        <p:nvPicPr>
          <p:cNvPr id="5" name="Picture 2" descr="Rush hour - Get the red car out of the gridlock!">
            <a:extLst>
              <a:ext uri="{FF2B5EF4-FFF2-40B4-BE49-F238E27FC236}">
                <a16:creationId xmlns:a16="http://schemas.microsoft.com/office/drawing/2014/main" id="{8636DB30-BFC8-A726-0086-CB64B12F2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104" y="2569380"/>
            <a:ext cx="3588877" cy="39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EDFF156-5AB2-AF7E-ED2F-DD5FF720C3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9823" y="-222231"/>
            <a:ext cx="1927267" cy="333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3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Algortimen</a:t>
            </a: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1EDFF156-5AB2-AF7E-ED2F-DD5FF720C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9823" y="-222231"/>
            <a:ext cx="1927267" cy="3334512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37E61FD5-F5DC-73A1-3C0E-B298290F5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21"/>
          <a:stretch/>
        </p:blipFill>
        <p:spPr>
          <a:xfrm>
            <a:off x="-110036" y="2074735"/>
            <a:ext cx="5663492" cy="491291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CA59650F-3EC0-DFA9-826A-BDF6A44B2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713" y="1841322"/>
            <a:ext cx="2387539" cy="4912915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F3F90087-FDBA-4F8D-A64E-E9860195147D}"/>
              </a:ext>
            </a:extLst>
          </p:cNvPr>
          <p:cNvSpPr txBox="1"/>
          <p:nvPr/>
        </p:nvSpPr>
        <p:spPr>
          <a:xfrm>
            <a:off x="7706050" y="1379657"/>
            <a:ext cx="14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Algoritme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96600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Algortimen</a:t>
            </a:r>
            <a:endParaRPr lang="nl-NL" dirty="0"/>
          </a:p>
        </p:txBody>
      </p:sp>
      <p:pic>
        <p:nvPicPr>
          <p:cNvPr id="6150" name="Picture 6" descr="Revolio Clockberg, Jr. | Rick and Morty Wiki | Fandom">
            <a:extLst>
              <a:ext uri="{FF2B5EF4-FFF2-40B4-BE49-F238E27FC236}">
                <a16:creationId xmlns:a16="http://schemas.microsoft.com/office/drawing/2014/main" id="{9E0F820D-5FF5-C412-6FD2-6465E05A9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76" y="1690688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Revolio Clockberg, Jr. | Rick and Morty Wiki | Fandom">
            <a:extLst>
              <a:ext uri="{FF2B5EF4-FFF2-40B4-BE49-F238E27FC236}">
                <a16:creationId xmlns:a16="http://schemas.microsoft.com/office/drawing/2014/main" id="{BB6A8CEC-23F9-0547-1994-1CB8218AE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1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0328" y="1690688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Revolio Clockberg, Jr. | Rick and Morty Wiki | Fandom">
            <a:extLst>
              <a:ext uri="{FF2B5EF4-FFF2-40B4-BE49-F238E27FC236}">
                <a16:creationId xmlns:a16="http://schemas.microsoft.com/office/drawing/2014/main" id="{72441700-671E-492B-D01D-37280C56A5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9080" y="1690688"/>
            <a:ext cx="1451343" cy="298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ADCC3620-BED2-5DD5-1CCA-F75A6D07CA8E}"/>
              </a:ext>
            </a:extLst>
          </p:cNvPr>
          <p:cNvSpPr txBox="1"/>
          <p:nvPr/>
        </p:nvSpPr>
        <p:spPr>
          <a:xfrm>
            <a:off x="1427351" y="4751813"/>
            <a:ext cx="24089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/>
              <a:t>Random</a:t>
            </a:r>
          </a:p>
          <a:p>
            <a:pPr algn="ctr"/>
            <a:r>
              <a:rPr lang="en-GB" dirty="0"/>
              <a:t>Random </a:t>
            </a:r>
            <a:r>
              <a:rPr lang="en-GB" dirty="0" err="1"/>
              <a:t>stappen</a:t>
            </a:r>
            <a:r>
              <a:rPr lang="en-GB" dirty="0"/>
              <a:t> tot </a:t>
            </a:r>
            <a:r>
              <a:rPr lang="en-GB" dirty="0" err="1"/>
              <a:t>hij</a:t>
            </a:r>
            <a:endParaRPr lang="en-GB" dirty="0"/>
          </a:p>
          <a:p>
            <a:pPr algn="ctr"/>
            <a:r>
              <a:rPr lang="en-GB" dirty="0" err="1"/>
              <a:t>wint</a:t>
            </a:r>
            <a:endParaRPr lang="nl-NL" dirty="0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06EA7C30-036A-C9D8-453A-66041386051A}"/>
              </a:ext>
            </a:extLst>
          </p:cNvPr>
          <p:cNvSpPr txBox="1"/>
          <p:nvPr/>
        </p:nvSpPr>
        <p:spPr>
          <a:xfrm>
            <a:off x="4630469" y="4711235"/>
            <a:ext cx="2931059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/>
              <a:t>Depth</a:t>
            </a:r>
          </a:p>
          <a:p>
            <a:pPr algn="ctr"/>
            <a:r>
              <a:rPr lang="en-GB" dirty="0"/>
              <a:t>Alle </a:t>
            </a:r>
            <a:r>
              <a:rPr lang="en-GB" dirty="0" err="1"/>
              <a:t>mogelijke</a:t>
            </a:r>
            <a:r>
              <a:rPr lang="en-GB" dirty="0"/>
              <a:t> </a:t>
            </a:r>
            <a:r>
              <a:rPr lang="en-GB" dirty="0" err="1"/>
              <a:t>opties</a:t>
            </a:r>
            <a:r>
              <a:rPr lang="en-GB" dirty="0"/>
              <a:t> </a:t>
            </a:r>
          </a:p>
          <a:p>
            <a:pPr algn="ctr"/>
            <a:r>
              <a:rPr lang="en-GB" dirty="0" err="1"/>
              <a:t>afgaan</a:t>
            </a:r>
            <a:r>
              <a:rPr lang="en-GB" dirty="0"/>
              <a:t> tot de </a:t>
            </a:r>
            <a:r>
              <a:rPr lang="en-GB" dirty="0" err="1"/>
              <a:t>oplossing</a:t>
            </a:r>
            <a:r>
              <a:rPr lang="en-GB" dirty="0"/>
              <a:t> </a:t>
            </a:r>
          </a:p>
          <a:p>
            <a:pPr algn="ctr"/>
            <a:r>
              <a:rPr lang="en-GB" dirty="0" err="1"/>
              <a:t>gevonden</a:t>
            </a:r>
            <a:r>
              <a:rPr lang="en-GB" dirty="0"/>
              <a:t> is. </a:t>
            </a:r>
            <a:r>
              <a:rPr lang="en-GB" dirty="0" err="1"/>
              <a:t>Eerst</a:t>
            </a:r>
            <a:r>
              <a:rPr lang="en-GB" dirty="0"/>
              <a:t> </a:t>
            </a:r>
            <a:r>
              <a:rPr lang="en-GB" dirty="0" err="1"/>
              <a:t>elke</a:t>
            </a:r>
            <a:r>
              <a:rPr lang="en-GB" dirty="0"/>
              <a:t> </a:t>
            </a:r>
            <a:r>
              <a:rPr lang="en-GB" dirty="0" err="1"/>
              <a:t>tak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.</a:t>
            </a:r>
            <a:endParaRPr lang="nl-NL" dirty="0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0F655C3D-81CA-0859-60A2-EDC5DB36253D}"/>
              </a:ext>
            </a:extLst>
          </p:cNvPr>
          <p:cNvSpPr txBox="1"/>
          <p:nvPr/>
        </p:nvSpPr>
        <p:spPr>
          <a:xfrm>
            <a:off x="8401213" y="4751811"/>
            <a:ext cx="24470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4800" dirty="0"/>
              <a:t>Breadth</a:t>
            </a:r>
          </a:p>
          <a:p>
            <a:pPr algn="ctr"/>
            <a:r>
              <a:rPr lang="en-GB" dirty="0"/>
              <a:t>Alle </a:t>
            </a:r>
            <a:r>
              <a:rPr lang="en-GB" dirty="0" err="1"/>
              <a:t>mogelijke</a:t>
            </a:r>
            <a:r>
              <a:rPr lang="en-GB" dirty="0"/>
              <a:t> </a:t>
            </a:r>
            <a:r>
              <a:rPr lang="en-GB" dirty="0" err="1"/>
              <a:t>opties</a:t>
            </a:r>
            <a:r>
              <a:rPr lang="en-GB" dirty="0"/>
              <a:t> </a:t>
            </a:r>
          </a:p>
          <a:p>
            <a:pPr algn="ctr"/>
            <a:r>
              <a:rPr lang="en-GB" dirty="0" err="1"/>
              <a:t>afgaan</a:t>
            </a:r>
            <a:r>
              <a:rPr lang="en-GB" dirty="0"/>
              <a:t> tot de </a:t>
            </a:r>
            <a:r>
              <a:rPr lang="en-GB" dirty="0" err="1"/>
              <a:t>oplossing</a:t>
            </a:r>
            <a:endParaRPr lang="en-GB" dirty="0"/>
          </a:p>
          <a:p>
            <a:pPr algn="ctr"/>
            <a:r>
              <a:rPr lang="en-GB" dirty="0" err="1"/>
              <a:t>gevonden</a:t>
            </a:r>
            <a:r>
              <a:rPr lang="en-GB" dirty="0"/>
              <a:t> is. Alle taken</a:t>
            </a:r>
          </a:p>
          <a:p>
            <a:pPr algn="ctr"/>
            <a:r>
              <a:rPr lang="en-GB" dirty="0" err="1"/>
              <a:t>tegelijk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1188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A1C945-E8DE-674C-A511-D925A5BC0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Resultaten</a:t>
            </a:r>
            <a:r>
              <a:rPr lang="en-GB" dirty="0"/>
              <a:t> - Random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38D4BA9-59E0-29C5-FBD0-77FFD00FF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056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EC366-82B6-99B5-9F04-C373C12D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Casus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76891C-4CFB-8006-0F58-27B6D404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221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Rush Hour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Schuif</a:t>
            </a:r>
            <a:r>
              <a:rPr lang="en-GB" dirty="0"/>
              <a:t> de </a:t>
            </a:r>
            <a:r>
              <a:rPr lang="en-GB" dirty="0" err="1"/>
              <a:t>andere</a:t>
            </a:r>
            <a:r>
              <a:rPr lang="en-GB" dirty="0"/>
              <a:t> auto’s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vrachtwagens</a:t>
            </a:r>
            <a:r>
              <a:rPr lang="en-GB" dirty="0"/>
              <a:t> </a:t>
            </a:r>
            <a:r>
              <a:rPr lang="en-GB" dirty="0" err="1"/>
              <a:t>opzij</a:t>
            </a:r>
            <a:r>
              <a:rPr lang="en-GB" dirty="0"/>
              <a:t> </a:t>
            </a:r>
            <a:r>
              <a:rPr lang="en-GB" dirty="0" err="1"/>
              <a:t>zodat</a:t>
            </a:r>
            <a:r>
              <a:rPr lang="en-GB" dirty="0"/>
              <a:t> de rode auto van het grid </a:t>
            </a:r>
            <a:r>
              <a:rPr lang="en-GB" dirty="0" err="1"/>
              <a:t>af</a:t>
            </a:r>
            <a:r>
              <a:rPr lang="en-GB" dirty="0"/>
              <a:t> </a:t>
            </a:r>
            <a:r>
              <a:rPr lang="en-GB" dirty="0" err="1"/>
              <a:t>kan</a:t>
            </a:r>
            <a:r>
              <a:rPr lang="en-GB" dirty="0"/>
              <a:t> </a:t>
            </a:r>
            <a:r>
              <a:rPr lang="en-GB" dirty="0" err="1"/>
              <a:t>rijden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1026" name="Picture 2" descr="Rush Hour Game Review - Board Game Review">
            <a:extLst>
              <a:ext uri="{FF2B5EF4-FFF2-40B4-BE49-F238E27FC236}">
                <a16:creationId xmlns:a16="http://schemas.microsoft.com/office/drawing/2014/main" id="{25779809-8047-3EFD-79E6-BF9F8854B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416" y="120162"/>
            <a:ext cx="5190392" cy="5190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765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EC366-82B6-99B5-9F04-C373C12D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 Casus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76891C-4CFB-8006-0F58-27B6D404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221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De </a:t>
            </a:r>
            <a:r>
              <a:rPr lang="en-GB" dirty="0" err="1"/>
              <a:t>uitdaging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Heuristieken</a:t>
            </a:r>
            <a:r>
              <a:rPr lang="en-GB" dirty="0"/>
              <a:t> die het </a:t>
            </a:r>
            <a:r>
              <a:rPr lang="en-GB" dirty="0" err="1"/>
              <a:t>spel</a:t>
            </a:r>
            <a:r>
              <a:rPr lang="en-GB" dirty="0"/>
              <a:t> </a:t>
            </a:r>
            <a:r>
              <a:rPr lang="en-GB" dirty="0" err="1"/>
              <a:t>oplossen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Grids van</a:t>
            </a:r>
          </a:p>
          <a:p>
            <a:r>
              <a:rPr lang="en-GB" dirty="0"/>
              <a:t>6x6</a:t>
            </a:r>
          </a:p>
          <a:p>
            <a:r>
              <a:rPr lang="en-GB" dirty="0"/>
              <a:t>9x9</a:t>
            </a:r>
          </a:p>
          <a:p>
            <a:r>
              <a:rPr lang="en-GB" dirty="0"/>
              <a:t>12x12</a:t>
            </a:r>
            <a:endParaRPr lang="nl-NL" dirty="0"/>
          </a:p>
        </p:txBody>
      </p:sp>
      <p:pic>
        <p:nvPicPr>
          <p:cNvPr id="1026" name="Picture 2" descr="Rush Hour Game Review - Board Game Review">
            <a:extLst>
              <a:ext uri="{FF2B5EF4-FFF2-40B4-BE49-F238E27FC236}">
                <a16:creationId xmlns:a16="http://schemas.microsoft.com/office/drawing/2014/main" id="{25779809-8047-3EFD-79E6-BF9F8854B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416" y="120162"/>
            <a:ext cx="5190392" cy="5190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704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1751D2D-F34C-6634-DC92-13967CB9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7874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err="1"/>
              <a:t>Aannames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r>
              <a:rPr lang="nl-NL" dirty="0"/>
              <a:t>Het </a:t>
            </a:r>
            <a:r>
              <a:rPr lang="nl-NL" dirty="0" err="1"/>
              <a:t>grid</a:t>
            </a:r>
            <a:r>
              <a:rPr lang="nl-NL" dirty="0"/>
              <a:t> is vierkant</a:t>
            </a:r>
          </a:p>
          <a:p>
            <a:r>
              <a:rPr lang="nl-NL" dirty="0"/>
              <a:t>De auto’s kunnen over elkaar heen rijden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CE995E5-FF8F-DFAB-3CCE-1D3A5A518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943" y="681037"/>
            <a:ext cx="5199917" cy="575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08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3386" y="1825625"/>
                <a:ext cx="605790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𝑆𝑡𝑎𝑡𝑒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𝑆𝑝𝑎𝑐𝑒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−2)</m:t>
                          </m:r>
                        </m:e>
                        <m:sup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sup>
                      </m:sSup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−3)</m:t>
                          </m:r>
                        </m:e>
                        <m:sup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nl-NL" dirty="0"/>
              </a:p>
              <a:p>
                <a:pPr marL="0" indent="0">
                  <a:buNone/>
                </a:pPr>
                <a:endParaRPr lang="nl-NL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nl-NL" dirty="0"/>
                  <a:t> = Lengte van het </a:t>
                </a:r>
                <a:r>
                  <a:rPr lang="nl-NL" dirty="0" err="1"/>
                  <a:t>grid</a:t>
                </a:r>
                <a:r>
                  <a:rPr lang="nl-NL" dirty="0"/>
                  <a:t> (== breedte)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nl-NL" dirty="0"/>
                  <a:t>= Aantal auto’s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</m:oMath>
                </a14:m>
                <a:r>
                  <a:rPr lang="nl-NL" dirty="0"/>
                  <a:t>= Aantal vrachtwagens</a:t>
                </a:r>
              </a:p>
            </p:txBody>
          </p:sp>
        </mc:Choice>
        <mc:Fallback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3386" y="1825625"/>
                <a:ext cx="6057900" cy="4351338"/>
              </a:xfrm>
              <a:blipFill>
                <a:blip r:embed="rId2"/>
                <a:stretch>
                  <a:fillRect l="-50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fbeelding 4">
            <a:extLst>
              <a:ext uri="{FF2B5EF4-FFF2-40B4-BE49-F238E27FC236}">
                <a16:creationId xmlns:a16="http://schemas.microsoft.com/office/drawing/2014/main" id="{4CE995E5-FF8F-DFAB-3CCE-1D3A5A518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943" y="681037"/>
            <a:ext cx="5199917" cy="5755464"/>
          </a:xfrm>
          <a:prstGeom prst="rect">
            <a:avLst/>
          </a:prstGeom>
        </p:spPr>
      </p:pic>
      <p:sp>
        <p:nvSpPr>
          <p:cNvPr id="4" name="Ovaal 3">
            <a:extLst>
              <a:ext uri="{FF2B5EF4-FFF2-40B4-BE49-F238E27FC236}">
                <a16:creationId xmlns:a16="http://schemas.microsoft.com/office/drawing/2014/main" id="{1A583A29-5404-E886-9F49-9C1E92960426}"/>
              </a:ext>
            </a:extLst>
          </p:cNvPr>
          <p:cNvSpPr/>
          <p:nvPr/>
        </p:nvSpPr>
        <p:spPr>
          <a:xfrm>
            <a:off x="2947987" y="1690688"/>
            <a:ext cx="1828800" cy="7799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eraccolade 6">
            <a:extLst>
              <a:ext uri="{FF2B5EF4-FFF2-40B4-BE49-F238E27FC236}">
                <a16:creationId xmlns:a16="http://schemas.microsoft.com/office/drawing/2014/main" id="{89630D27-6C19-203D-C12D-838B086E4F49}"/>
              </a:ext>
            </a:extLst>
          </p:cNvPr>
          <p:cNvSpPr/>
          <p:nvPr/>
        </p:nvSpPr>
        <p:spPr>
          <a:xfrm rot="10800000">
            <a:off x="9349521" y="1315428"/>
            <a:ext cx="626935" cy="4056672"/>
          </a:xfrm>
          <a:prstGeom prst="rightBrace">
            <a:avLst>
              <a:gd name="adj1" fmla="val 8333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601AAF97-4FDD-5C9D-FCA2-70EC6672C539}"/>
              </a:ext>
            </a:extLst>
          </p:cNvPr>
          <p:cNvSpPr txBox="1"/>
          <p:nvPr/>
        </p:nvSpPr>
        <p:spPr>
          <a:xfrm>
            <a:off x="8753349" y="1618998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6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0" name="Rechteraccolade 9">
            <a:extLst>
              <a:ext uri="{FF2B5EF4-FFF2-40B4-BE49-F238E27FC236}">
                <a16:creationId xmlns:a16="http://schemas.microsoft.com/office/drawing/2014/main" id="{B0108B69-89DE-210A-4C82-3DB47B6DD364}"/>
              </a:ext>
            </a:extLst>
          </p:cNvPr>
          <p:cNvSpPr/>
          <p:nvPr/>
        </p:nvSpPr>
        <p:spPr>
          <a:xfrm>
            <a:off x="10463278" y="4108632"/>
            <a:ext cx="626935" cy="1325563"/>
          </a:xfrm>
          <a:prstGeom prst="rightBrace">
            <a:avLst>
              <a:gd name="adj1" fmla="val 12540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2E3E10F2-F3E2-2A1F-3E40-E6E6C526CFC3}"/>
              </a:ext>
            </a:extLst>
          </p:cNvPr>
          <p:cNvSpPr txBox="1"/>
          <p:nvPr/>
        </p:nvSpPr>
        <p:spPr>
          <a:xfrm>
            <a:off x="11085938" y="4687094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2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6C21A87-EF10-D46C-E288-A5C07DF59C14}"/>
              </a:ext>
            </a:extLst>
          </p:cNvPr>
          <p:cNvSpPr txBox="1"/>
          <p:nvPr/>
        </p:nvSpPr>
        <p:spPr>
          <a:xfrm>
            <a:off x="10067544" y="350215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1</a:t>
            </a:r>
            <a:endParaRPr lang="nl-NL" sz="2800" dirty="0">
              <a:solidFill>
                <a:srgbClr val="FFC000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86CC969D-9DA8-E366-A3E9-0E3C72BC6075}"/>
              </a:ext>
            </a:extLst>
          </p:cNvPr>
          <p:cNvSpPr txBox="1"/>
          <p:nvPr/>
        </p:nvSpPr>
        <p:spPr>
          <a:xfrm>
            <a:off x="10069944" y="280546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2</a:t>
            </a:r>
            <a:endParaRPr lang="nl-NL" sz="2800" dirty="0">
              <a:solidFill>
                <a:srgbClr val="FFC000"/>
              </a:solidFill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F5B7A5A-EBE3-36F1-14D0-C85E332B5816}"/>
              </a:ext>
            </a:extLst>
          </p:cNvPr>
          <p:cNvSpPr txBox="1"/>
          <p:nvPr/>
        </p:nvSpPr>
        <p:spPr>
          <a:xfrm>
            <a:off x="10067544" y="212428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3</a:t>
            </a:r>
            <a:endParaRPr lang="nl-NL" sz="2800" dirty="0">
              <a:solidFill>
                <a:srgbClr val="FFC000"/>
              </a:solidFill>
            </a:endParaRP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165CB774-9A00-70B9-5E07-4A56B8CD4275}"/>
              </a:ext>
            </a:extLst>
          </p:cNvPr>
          <p:cNvSpPr txBox="1"/>
          <p:nvPr/>
        </p:nvSpPr>
        <p:spPr>
          <a:xfrm>
            <a:off x="10067544" y="1443110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4</a:t>
            </a:r>
            <a:endParaRPr lang="nl-NL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3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/>
      <p:bldP spid="10" grpId="0" animBg="1"/>
      <p:bldP spid="11" grpId="0"/>
      <p:bldP spid="14" grpId="0"/>
      <p:bldP spid="15" grpId="0"/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F5D6C-13E3-2A69-3FC2-0A1A7C68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space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03386" y="1825625"/>
                <a:ext cx="605790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𝑆𝑡𝑎𝑡𝑒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𝑆𝑝𝑎𝑐𝑒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=(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−2)</m:t>
                          </m:r>
                        </m:e>
                        <m:sup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sup>
                      </m:sSup>
                      <m:r>
                        <a:rPr lang="en-GB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−3)</m:t>
                          </m:r>
                        </m:e>
                        <m:sup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sub>
                          </m:sSub>
                        </m:sup>
                      </m:sSup>
                    </m:oMath>
                  </m:oMathPara>
                </a14:m>
                <a:endParaRPr lang="nl-NL" dirty="0"/>
              </a:p>
              <a:p>
                <a:pPr marL="0" indent="0">
                  <a:buNone/>
                </a:pPr>
                <a:endParaRPr lang="nl-NL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nl-NL" dirty="0"/>
                  <a:t> = Lengte van het </a:t>
                </a:r>
                <a:r>
                  <a:rPr lang="nl-NL" dirty="0" err="1"/>
                  <a:t>grid</a:t>
                </a:r>
                <a:r>
                  <a:rPr lang="nl-NL" dirty="0"/>
                  <a:t> (== breedte)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nl-NL" dirty="0"/>
                  <a:t>= Aantal auto’s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sub>
                    </m:sSub>
                  </m:oMath>
                </a14:m>
                <a:r>
                  <a:rPr lang="nl-NL" dirty="0"/>
                  <a:t>= Aantal vrachtwagens</a:t>
                </a:r>
              </a:p>
            </p:txBody>
          </p:sp>
        </mc:Choice>
        <mc:Fallback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1751D2D-F34C-6634-DC92-13967CB937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3386" y="1825625"/>
                <a:ext cx="6057900" cy="4351338"/>
              </a:xfrm>
              <a:blipFill>
                <a:blip r:embed="rId2"/>
                <a:stretch>
                  <a:fillRect l="-50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fbeelding 4">
            <a:extLst>
              <a:ext uri="{FF2B5EF4-FFF2-40B4-BE49-F238E27FC236}">
                <a16:creationId xmlns:a16="http://schemas.microsoft.com/office/drawing/2014/main" id="{4CE995E5-FF8F-DFAB-3CCE-1D3A5A518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943" y="681037"/>
            <a:ext cx="5199917" cy="5755464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80E2D4D6-D515-C297-9D89-29032F5D896E}"/>
              </a:ext>
            </a:extLst>
          </p:cNvPr>
          <p:cNvSpPr/>
          <p:nvPr/>
        </p:nvSpPr>
        <p:spPr>
          <a:xfrm>
            <a:off x="4932486" y="1690688"/>
            <a:ext cx="1828800" cy="7799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eraccolade 6">
            <a:extLst>
              <a:ext uri="{FF2B5EF4-FFF2-40B4-BE49-F238E27FC236}">
                <a16:creationId xmlns:a16="http://schemas.microsoft.com/office/drawing/2014/main" id="{89630D27-6C19-203D-C12D-838B086E4F49}"/>
              </a:ext>
            </a:extLst>
          </p:cNvPr>
          <p:cNvSpPr/>
          <p:nvPr/>
        </p:nvSpPr>
        <p:spPr>
          <a:xfrm rot="10800000">
            <a:off x="9349521" y="1315428"/>
            <a:ext cx="626935" cy="4056672"/>
          </a:xfrm>
          <a:prstGeom prst="rightBrace">
            <a:avLst>
              <a:gd name="adj1" fmla="val 8333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601AAF97-4FDD-5C9D-FCA2-70EC6672C539}"/>
              </a:ext>
            </a:extLst>
          </p:cNvPr>
          <p:cNvSpPr txBox="1"/>
          <p:nvPr/>
        </p:nvSpPr>
        <p:spPr>
          <a:xfrm>
            <a:off x="8753349" y="1618998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6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2" name="Rechteraccolade 11">
            <a:extLst>
              <a:ext uri="{FF2B5EF4-FFF2-40B4-BE49-F238E27FC236}">
                <a16:creationId xmlns:a16="http://schemas.microsoft.com/office/drawing/2014/main" id="{BD51A2EB-6C81-CD83-8F88-16039BD5152A}"/>
              </a:ext>
            </a:extLst>
          </p:cNvPr>
          <p:cNvSpPr/>
          <p:nvPr/>
        </p:nvSpPr>
        <p:spPr>
          <a:xfrm>
            <a:off x="10994727" y="3429000"/>
            <a:ext cx="626935" cy="2005195"/>
          </a:xfrm>
          <a:prstGeom prst="rightBrace">
            <a:avLst>
              <a:gd name="adj1" fmla="val 12540"/>
              <a:gd name="adj2" fmla="val 81210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5F9E7D7E-64F1-5A6A-6978-BE1A6B17AC32}"/>
              </a:ext>
            </a:extLst>
          </p:cNvPr>
          <p:cNvSpPr txBox="1"/>
          <p:nvPr/>
        </p:nvSpPr>
        <p:spPr>
          <a:xfrm>
            <a:off x="11488614" y="4598980"/>
            <a:ext cx="535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3</a:t>
            </a:r>
            <a:endParaRPr lang="nl-NL" sz="5400" dirty="0">
              <a:solidFill>
                <a:srgbClr val="FF0000"/>
              </a:solidFill>
            </a:endParaRP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C404ACFC-66BB-AE56-CC1D-C2A5CCAAB98C}"/>
              </a:ext>
            </a:extLst>
          </p:cNvPr>
          <p:cNvSpPr txBox="1"/>
          <p:nvPr/>
        </p:nvSpPr>
        <p:spPr>
          <a:xfrm>
            <a:off x="10744200" y="282549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1</a:t>
            </a:r>
            <a:endParaRPr lang="nl-NL" sz="2800" dirty="0">
              <a:solidFill>
                <a:srgbClr val="FFC000"/>
              </a:solidFill>
            </a:endParaRP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E0D5079B-B141-9D7A-5CD7-DC502B52FA46}"/>
              </a:ext>
            </a:extLst>
          </p:cNvPr>
          <p:cNvSpPr txBox="1"/>
          <p:nvPr/>
        </p:nvSpPr>
        <p:spPr>
          <a:xfrm>
            <a:off x="10746600" y="212880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2</a:t>
            </a:r>
            <a:endParaRPr lang="nl-NL" sz="2800" dirty="0">
              <a:solidFill>
                <a:srgbClr val="FFC000"/>
              </a:solidFill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19D1EDAC-02BD-6155-896E-F4D360E3DBF9}"/>
              </a:ext>
            </a:extLst>
          </p:cNvPr>
          <p:cNvSpPr txBox="1"/>
          <p:nvPr/>
        </p:nvSpPr>
        <p:spPr>
          <a:xfrm>
            <a:off x="10744200" y="1447630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C000"/>
                </a:solidFill>
              </a:rPr>
              <a:t>3</a:t>
            </a:r>
            <a:endParaRPr lang="nl-NL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37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2" grpId="0" animBg="1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5C085-07DE-8656-1602-FDFA80F7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Opbouw</a:t>
            </a: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EA0F91C-DF83-65AD-A60E-4EE12D4A5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41" y="1690688"/>
            <a:ext cx="6828290" cy="5121218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83979510-6EE5-009E-EDC0-2CB29262E9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414" y="1960900"/>
            <a:ext cx="4549172" cy="383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8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ush hour - Get the red car out of the gridlock!">
            <a:extLst>
              <a:ext uri="{FF2B5EF4-FFF2-40B4-BE49-F238E27FC236}">
                <a16:creationId xmlns:a16="http://schemas.microsoft.com/office/drawing/2014/main" id="{FE7651EC-9745-CC5C-89CB-B9F43B499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258" y="1511370"/>
            <a:ext cx="4239483" cy="4717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D15C085-07DE-8656-1602-FDFA80F7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Opbouw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EA334B1-8966-A186-45BC-95319DA4DA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232" y="1690688"/>
            <a:ext cx="7031536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8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4E93DE-406D-B080-7CC5-C44617A9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Algortimen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07FD4C6-3455-A8AE-758F-82E6C94F2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765" y="2654321"/>
            <a:ext cx="3678203" cy="2758653"/>
          </a:xfrm>
          <a:prstGeom prst="rect">
            <a:avLst/>
          </a:prstGeom>
        </p:spPr>
      </p:pic>
      <p:pic>
        <p:nvPicPr>
          <p:cNvPr id="5" name="Picture 2" descr="Rush hour - Get the red car out of the gridlock!">
            <a:extLst>
              <a:ext uri="{FF2B5EF4-FFF2-40B4-BE49-F238E27FC236}">
                <a16:creationId xmlns:a16="http://schemas.microsoft.com/office/drawing/2014/main" id="{8636DB30-BFC8-A726-0086-CB64B12F2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104" y="2569380"/>
            <a:ext cx="3588877" cy="39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EDFF156-5AB2-AF7E-ED2F-DD5FF720C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589823" y="-222231"/>
            <a:ext cx="1927267" cy="333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916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156</Words>
  <Application>Microsoft Office PowerPoint</Application>
  <PresentationFormat>Breedbeeld</PresentationFormat>
  <Paragraphs>62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Kantoorthema</vt:lpstr>
      <vt:lpstr>VroemVroem</vt:lpstr>
      <vt:lpstr>De Casus</vt:lpstr>
      <vt:lpstr>De Casus</vt:lpstr>
      <vt:lpstr>State space</vt:lpstr>
      <vt:lpstr>State space</vt:lpstr>
      <vt:lpstr>State space</vt:lpstr>
      <vt:lpstr>Opbouw</vt:lpstr>
      <vt:lpstr>Opbouw</vt:lpstr>
      <vt:lpstr>Algortimen</vt:lpstr>
      <vt:lpstr>Algortimen</vt:lpstr>
      <vt:lpstr>Algortimen</vt:lpstr>
      <vt:lpstr>Algortimen</vt:lpstr>
      <vt:lpstr>Resultaten - Random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VroemVroem</dc:title>
  <dc:creator>Jesse Fontaine</dc:creator>
  <cp:lastModifiedBy>Jesse Fontaine</cp:lastModifiedBy>
  <cp:revision>2</cp:revision>
  <dcterms:created xsi:type="dcterms:W3CDTF">2022-06-21T10:48:06Z</dcterms:created>
  <dcterms:modified xsi:type="dcterms:W3CDTF">2022-06-21T12:24:22Z</dcterms:modified>
</cp:coreProperties>
</file>

<file path=docProps/thumbnail.jpeg>
</file>